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61" r:id="rId2"/>
    <p:sldId id="296" r:id="rId3"/>
    <p:sldId id="309" r:id="rId4"/>
    <p:sldId id="285" r:id="rId5"/>
    <p:sldId id="295" r:id="rId6"/>
    <p:sldId id="301" r:id="rId7"/>
    <p:sldId id="308" r:id="rId8"/>
    <p:sldId id="305" r:id="rId9"/>
    <p:sldId id="307" r:id="rId10"/>
    <p:sldId id="306" r:id="rId11"/>
    <p:sldId id="302" r:id="rId12"/>
    <p:sldId id="29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4232" autoAdjust="0"/>
    <p:restoredTop sz="94660"/>
  </p:normalViewPr>
  <p:slideViewPr>
    <p:cSldViewPr>
      <p:cViewPr>
        <p:scale>
          <a:sx n="84" d="100"/>
          <a:sy n="84" d="100"/>
        </p:scale>
        <p:origin x="-372" y="-5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619D29-8149-47AA-BC65-BACDD1DFC471}" type="doc">
      <dgm:prSet loTypeId="urn:microsoft.com/office/officeart/2005/8/layout/vList2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2B09B44B-2097-4FF8-9FE8-893C11771F55}">
      <dgm:prSet custT="1"/>
      <dgm:spPr/>
      <dgm:t>
        <a:bodyPr/>
        <a:lstStyle/>
        <a:p>
          <a:r>
            <a:rPr lang="ru-RU" sz="1600" dirty="0" err="1" smtClean="0"/>
            <a:t>Комарицына</a:t>
          </a:r>
          <a:r>
            <a:rPr lang="ru-RU" sz="1600" dirty="0" smtClean="0"/>
            <a:t> </a:t>
          </a:r>
          <a:r>
            <a:rPr lang="ru-RU" sz="1600" dirty="0" err="1" smtClean="0"/>
            <a:t>Идия</a:t>
          </a:r>
          <a:r>
            <a:rPr lang="ru-RU" sz="1600" dirty="0" smtClean="0"/>
            <a:t> Павловна, заведующий отделом образования администрации муниципального района</a:t>
          </a:r>
          <a:endParaRPr lang="ru-RU" sz="1600" dirty="0"/>
        </a:p>
      </dgm:t>
    </dgm:pt>
    <dgm:pt modelId="{C5B34392-B85F-4C7F-A8AC-FC06AC3F11B4}" type="parTrans" cxnId="{B5EF25E0-8653-4458-B929-C4B01754BB88}">
      <dgm:prSet/>
      <dgm:spPr/>
      <dgm:t>
        <a:bodyPr/>
        <a:lstStyle/>
        <a:p>
          <a:endParaRPr lang="ru-RU"/>
        </a:p>
      </dgm:t>
    </dgm:pt>
    <dgm:pt modelId="{8EADD55C-8233-477F-97F5-DE8A55A851D0}" type="sibTrans" cxnId="{B5EF25E0-8653-4458-B929-C4B01754BB88}">
      <dgm:prSet/>
      <dgm:spPr/>
      <dgm:t>
        <a:bodyPr/>
        <a:lstStyle/>
        <a:p>
          <a:endParaRPr lang="ru-RU"/>
        </a:p>
      </dgm:t>
    </dgm:pt>
    <dgm:pt modelId="{4FA94668-11D3-4B13-83AD-1DB5E128CB33}">
      <dgm:prSet custT="1"/>
      <dgm:spPr/>
      <dgm:t>
        <a:bodyPr/>
        <a:lstStyle/>
        <a:p>
          <a:r>
            <a:rPr lang="ru-RU" sz="1600" dirty="0" err="1" smtClean="0"/>
            <a:t>Бахтушкин</a:t>
          </a:r>
          <a:r>
            <a:rPr lang="ru-RU" sz="1600" dirty="0" smtClean="0"/>
            <a:t> Константин Викторович, заведующий районного методического кабинета отдела образования администрации муниципального района</a:t>
          </a:r>
          <a:endParaRPr lang="ru-RU" sz="1600" dirty="0"/>
        </a:p>
      </dgm:t>
    </dgm:pt>
    <dgm:pt modelId="{17C3012B-FAD4-401A-A424-B4E530B64BD6}" type="parTrans" cxnId="{62029372-6635-465B-B8B8-D613523EA0D4}">
      <dgm:prSet/>
      <dgm:spPr/>
      <dgm:t>
        <a:bodyPr/>
        <a:lstStyle/>
        <a:p>
          <a:endParaRPr lang="ru-RU"/>
        </a:p>
      </dgm:t>
    </dgm:pt>
    <dgm:pt modelId="{B155D63A-7007-406E-A322-D9B2AE2F9C56}" type="sibTrans" cxnId="{62029372-6635-465B-B8B8-D613523EA0D4}">
      <dgm:prSet/>
      <dgm:spPr/>
      <dgm:t>
        <a:bodyPr/>
        <a:lstStyle/>
        <a:p>
          <a:endParaRPr lang="ru-RU"/>
        </a:p>
      </dgm:t>
    </dgm:pt>
    <dgm:pt modelId="{E36F74C0-5F5A-4FF8-B3E9-BD0B6A0896A6}">
      <dgm:prSet custT="1"/>
      <dgm:spPr/>
      <dgm:t>
        <a:bodyPr/>
        <a:lstStyle/>
        <a:p>
          <a:r>
            <a:rPr lang="ru-RU" sz="1600" dirty="0" err="1" smtClean="0"/>
            <a:t>Найко</a:t>
          </a:r>
          <a:r>
            <a:rPr lang="ru-RU" sz="1600" baseline="0" dirty="0" smtClean="0"/>
            <a:t> Анна Алексеевна, методист районного методического кабинета </a:t>
          </a:r>
          <a:r>
            <a:rPr lang="ru-RU" sz="1600" dirty="0" smtClean="0"/>
            <a:t>отдела образования администрации муниципального района</a:t>
          </a:r>
          <a:endParaRPr lang="ru-RU" sz="1600" dirty="0"/>
        </a:p>
      </dgm:t>
    </dgm:pt>
    <dgm:pt modelId="{174A361B-F740-4483-ACC2-86F02D52C150}" type="parTrans" cxnId="{FEA5F21C-4755-42F7-90F8-2B8FE791B112}">
      <dgm:prSet/>
      <dgm:spPr/>
      <dgm:t>
        <a:bodyPr/>
        <a:lstStyle/>
        <a:p>
          <a:endParaRPr lang="ru-RU"/>
        </a:p>
      </dgm:t>
    </dgm:pt>
    <dgm:pt modelId="{5CBAF0F5-6C4A-4611-825E-CDB20D7EF470}" type="sibTrans" cxnId="{FEA5F21C-4755-42F7-90F8-2B8FE791B112}">
      <dgm:prSet/>
      <dgm:spPr/>
      <dgm:t>
        <a:bodyPr/>
        <a:lstStyle/>
        <a:p>
          <a:endParaRPr lang="ru-RU"/>
        </a:p>
      </dgm:t>
    </dgm:pt>
    <dgm:pt modelId="{DCFA46A6-2F0C-4DA5-A943-86F846F5300A}">
      <dgm:prSet custT="1"/>
      <dgm:spPr/>
      <dgm:t>
        <a:bodyPr/>
        <a:lstStyle/>
        <a:p>
          <a:r>
            <a:rPr lang="ru-RU" sz="1600" dirty="0" smtClean="0"/>
            <a:t>Плетнёва Анастасия Алексеевна, главный специалист  отдела образования администрации муниципального района</a:t>
          </a:r>
          <a:endParaRPr lang="ru-RU" sz="1600" dirty="0"/>
        </a:p>
      </dgm:t>
    </dgm:pt>
    <dgm:pt modelId="{F2C23AE1-9019-47FC-B3BE-30F73E6F749A}" type="parTrans" cxnId="{E00F4D41-1A3A-4F89-A889-6B0F1D7D466F}">
      <dgm:prSet/>
      <dgm:spPr/>
      <dgm:t>
        <a:bodyPr/>
        <a:lstStyle/>
        <a:p>
          <a:endParaRPr lang="ru-RU"/>
        </a:p>
      </dgm:t>
    </dgm:pt>
    <dgm:pt modelId="{1345CFDD-90E3-4A90-9B49-8F883C8863BD}" type="sibTrans" cxnId="{E00F4D41-1A3A-4F89-A889-6B0F1D7D466F}">
      <dgm:prSet/>
      <dgm:spPr/>
      <dgm:t>
        <a:bodyPr/>
        <a:lstStyle/>
        <a:p>
          <a:endParaRPr lang="ru-RU"/>
        </a:p>
      </dgm:t>
    </dgm:pt>
    <dgm:pt modelId="{E0D15CFA-0DB1-44D1-92CB-4D95F0F46586}">
      <dgm:prSet custT="1"/>
      <dgm:spPr/>
      <dgm:t>
        <a:bodyPr/>
        <a:lstStyle/>
        <a:p>
          <a:r>
            <a:rPr lang="ru-RU" sz="1600" dirty="0" smtClean="0"/>
            <a:t>Портнягина Жанна Игоревна, главный специалист  отдела образования администрации муниципального района</a:t>
          </a:r>
          <a:endParaRPr lang="ru-RU" sz="1600" dirty="0"/>
        </a:p>
      </dgm:t>
    </dgm:pt>
    <dgm:pt modelId="{AAABE7A1-AC81-435C-919A-BE63B2882452}" type="parTrans" cxnId="{4D8438D8-FB97-491D-B133-E59B65AB97AF}">
      <dgm:prSet/>
      <dgm:spPr/>
      <dgm:t>
        <a:bodyPr/>
        <a:lstStyle/>
        <a:p>
          <a:endParaRPr lang="ru-RU"/>
        </a:p>
      </dgm:t>
    </dgm:pt>
    <dgm:pt modelId="{7E27105D-13E0-45C1-9456-67EAAA9B35D7}" type="sibTrans" cxnId="{4D8438D8-FB97-491D-B133-E59B65AB97AF}">
      <dgm:prSet/>
      <dgm:spPr/>
      <dgm:t>
        <a:bodyPr/>
        <a:lstStyle/>
        <a:p>
          <a:endParaRPr lang="ru-RU"/>
        </a:p>
      </dgm:t>
    </dgm:pt>
    <dgm:pt modelId="{B7AEA5FA-2E30-49FF-9ADB-6E218FD9203F}">
      <dgm:prSet custT="1"/>
      <dgm:spPr/>
      <dgm:t>
        <a:bodyPr/>
        <a:lstStyle/>
        <a:p>
          <a:r>
            <a:rPr lang="ru-RU" sz="1600" dirty="0" smtClean="0"/>
            <a:t>Руководители Общеобразовательных организаций муниципального района</a:t>
          </a:r>
          <a:endParaRPr lang="ru-RU" sz="1600" dirty="0"/>
        </a:p>
      </dgm:t>
    </dgm:pt>
    <dgm:pt modelId="{51BDC8DE-CBC1-4088-87EE-75A99F41F1A0}" type="sibTrans" cxnId="{68CD154F-29FB-4B04-B043-8DB8779E3F17}">
      <dgm:prSet/>
      <dgm:spPr/>
      <dgm:t>
        <a:bodyPr/>
        <a:lstStyle/>
        <a:p>
          <a:endParaRPr lang="ru-RU"/>
        </a:p>
      </dgm:t>
    </dgm:pt>
    <dgm:pt modelId="{E12E1553-CFA7-4D0C-9260-196E94B432C1}" type="parTrans" cxnId="{68CD154F-29FB-4B04-B043-8DB8779E3F17}">
      <dgm:prSet/>
      <dgm:spPr/>
      <dgm:t>
        <a:bodyPr/>
        <a:lstStyle/>
        <a:p>
          <a:endParaRPr lang="ru-RU"/>
        </a:p>
      </dgm:t>
    </dgm:pt>
    <dgm:pt modelId="{7A2A29D8-2F71-4741-B9B7-83D1A89C5F54}" type="pres">
      <dgm:prSet presAssocID="{E3619D29-8149-47AA-BC65-BACDD1DFC4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A6BA58-B87A-49C4-BC05-FD7F05BEA0BE}" type="pres">
      <dgm:prSet presAssocID="{2B09B44B-2097-4FF8-9FE8-893C11771F55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64FDC-9F36-4C6B-8177-222BE4089616}" type="pres">
      <dgm:prSet presAssocID="{8EADD55C-8233-477F-97F5-DE8A55A851D0}" presName="spacer" presStyleCnt="0"/>
      <dgm:spPr/>
    </dgm:pt>
    <dgm:pt modelId="{CD47BF02-81DC-43D1-8460-429E1E756236}" type="pres">
      <dgm:prSet presAssocID="{4FA94668-11D3-4B13-83AD-1DB5E128CB3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11B81-D1BD-4BDC-AA6B-4B03B6A19561}" type="pres">
      <dgm:prSet presAssocID="{B155D63A-7007-406E-A322-D9B2AE2F9C56}" presName="spacer" presStyleCnt="0"/>
      <dgm:spPr/>
    </dgm:pt>
    <dgm:pt modelId="{8B9E950E-49C6-4A2B-BB6D-DF66472DD646}" type="pres">
      <dgm:prSet presAssocID="{E36F74C0-5F5A-4FF8-B3E9-BD0B6A0896A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D1E10-5947-4850-82CE-66DE226AC4F3}" type="pres">
      <dgm:prSet presAssocID="{5CBAF0F5-6C4A-4611-825E-CDB20D7EF470}" presName="spacer" presStyleCnt="0"/>
      <dgm:spPr/>
    </dgm:pt>
    <dgm:pt modelId="{991264F1-DFED-4DEE-87F2-12E99F921A96}" type="pres">
      <dgm:prSet presAssocID="{DCFA46A6-2F0C-4DA5-A943-86F846F5300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0EC26A-3C5B-4565-B7BA-0DFF756D1C94}" type="pres">
      <dgm:prSet presAssocID="{1345CFDD-90E3-4A90-9B49-8F883C8863BD}" presName="spacer" presStyleCnt="0"/>
      <dgm:spPr/>
    </dgm:pt>
    <dgm:pt modelId="{60B412C9-566C-4A17-9EA1-AD0E54DED020}" type="pres">
      <dgm:prSet presAssocID="{B7AEA5FA-2E30-49FF-9ADB-6E218FD9203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AD88CD-18EC-40FC-8796-CD32B53BE7BB}" type="pres">
      <dgm:prSet presAssocID="{51BDC8DE-CBC1-4088-87EE-75A99F41F1A0}" presName="spacer" presStyleCnt="0"/>
      <dgm:spPr/>
    </dgm:pt>
    <dgm:pt modelId="{569F0593-BBB3-402B-A3BA-84A7F7918A17}" type="pres">
      <dgm:prSet presAssocID="{E0D15CFA-0DB1-44D1-92CB-4D95F0F4658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3BB6E2-B4F1-4328-A50E-9CE07D6EB455}" type="presOf" srcId="{E3619D29-8149-47AA-BC65-BACDD1DFC471}" destId="{7A2A29D8-2F71-4741-B9B7-83D1A89C5F54}" srcOrd="0" destOrd="0" presId="urn:microsoft.com/office/officeart/2005/8/layout/vList2"/>
    <dgm:cxn modelId="{290FCB6B-17C9-4809-A553-0FD72F0B966D}" type="presOf" srcId="{DCFA46A6-2F0C-4DA5-A943-86F846F5300A}" destId="{991264F1-DFED-4DEE-87F2-12E99F921A96}" srcOrd="0" destOrd="0" presId="urn:microsoft.com/office/officeart/2005/8/layout/vList2"/>
    <dgm:cxn modelId="{B23E6557-892D-423F-94AA-EABE6B18C480}" type="presOf" srcId="{E36F74C0-5F5A-4FF8-B3E9-BD0B6A0896A6}" destId="{8B9E950E-49C6-4A2B-BB6D-DF66472DD646}" srcOrd="0" destOrd="0" presId="urn:microsoft.com/office/officeart/2005/8/layout/vList2"/>
    <dgm:cxn modelId="{D85367B3-3719-4192-A376-51A3DFFC7BEC}" type="presOf" srcId="{2B09B44B-2097-4FF8-9FE8-893C11771F55}" destId="{50A6BA58-B87A-49C4-BC05-FD7F05BEA0BE}" srcOrd="0" destOrd="0" presId="urn:microsoft.com/office/officeart/2005/8/layout/vList2"/>
    <dgm:cxn modelId="{1F3F3C3C-A9F7-40DE-83CE-05F36B5B6292}" type="presOf" srcId="{B7AEA5FA-2E30-49FF-9ADB-6E218FD9203F}" destId="{60B412C9-566C-4A17-9EA1-AD0E54DED020}" srcOrd="0" destOrd="0" presId="urn:microsoft.com/office/officeart/2005/8/layout/vList2"/>
    <dgm:cxn modelId="{3FC8004B-9488-41EC-8AB0-436D564DB0CF}" type="presOf" srcId="{4FA94668-11D3-4B13-83AD-1DB5E128CB33}" destId="{CD47BF02-81DC-43D1-8460-429E1E756236}" srcOrd="0" destOrd="0" presId="urn:microsoft.com/office/officeart/2005/8/layout/vList2"/>
    <dgm:cxn modelId="{68CD154F-29FB-4B04-B043-8DB8779E3F17}" srcId="{E3619D29-8149-47AA-BC65-BACDD1DFC471}" destId="{B7AEA5FA-2E30-49FF-9ADB-6E218FD9203F}" srcOrd="4" destOrd="0" parTransId="{E12E1553-CFA7-4D0C-9260-196E94B432C1}" sibTransId="{51BDC8DE-CBC1-4088-87EE-75A99F41F1A0}"/>
    <dgm:cxn modelId="{FEA5F21C-4755-42F7-90F8-2B8FE791B112}" srcId="{E3619D29-8149-47AA-BC65-BACDD1DFC471}" destId="{E36F74C0-5F5A-4FF8-B3E9-BD0B6A0896A6}" srcOrd="2" destOrd="0" parTransId="{174A361B-F740-4483-ACC2-86F02D52C150}" sibTransId="{5CBAF0F5-6C4A-4611-825E-CDB20D7EF470}"/>
    <dgm:cxn modelId="{B5EF25E0-8653-4458-B929-C4B01754BB88}" srcId="{E3619D29-8149-47AA-BC65-BACDD1DFC471}" destId="{2B09B44B-2097-4FF8-9FE8-893C11771F55}" srcOrd="0" destOrd="0" parTransId="{C5B34392-B85F-4C7F-A8AC-FC06AC3F11B4}" sibTransId="{8EADD55C-8233-477F-97F5-DE8A55A851D0}"/>
    <dgm:cxn modelId="{B194F081-A7DE-42EB-88DF-54FCD0B31C43}" type="presOf" srcId="{E0D15CFA-0DB1-44D1-92CB-4D95F0F46586}" destId="{569F0593-BBB3-402B-A3BA-84A7F7918A17}" srcOrd="0" destOrd="0" presId="urn:microsoft.com/office/officeart/2005/8/layout/vList2"/>
    <dgm:cxn modelId="{E00F4D41-1A3A-4F89-A889-6B0F1D7D466F}" srcId="{E3619D29-8149-47AA-BC65-BACDD1DFC471}" destId="{DCFA46A6-2F0C-4DA5-A943-86F846F5300A}" srcOrd="3" destOrd="0" parTransId="{F2C23AE1-9019-47FC-B3BE-30F73E6F749A}" sibTransId="{1345CFDD-90E3-4A90-9B49-8F883C8863BD}"/>
    <dgm:cxn modelId="{4D8438D8-FB97-491D-B133-E59B65AB97AF}" srcId="{E3619D29-8149-47AA-BC65-BACDD1DFC471}" destId="{E0D15CFA-0DB1-44D1-92CB-4D95F0F46586}" srcOrd="5" destOrd="0" parTransId="{AAABE7A1-AC81-435C-919A-BE63B2882452}" sibTransId="{7E27105D-13E0-45C1-9456-67EAAA9B35D7}"/>
    <dgm:cxn modelId="{62029372-6635-465B-B8B8-D613523EA0D4}" srcId="{E3619D29-8149-47AA-BC65-BACDD1DFC471}" destId="{4FA94668-11D3-4B13-83AD-1DB5E128CB33}" srcOrd="1" destOrd="0" parTransId="{17C3012B-FAD4-401A-A424-B4E530B64BD6}" sibTransId="{B155D63A-7007-406E-A322-D9B2AE2F9C56}"/>
    <dgm:cxn modelId="{8624C6D9-795C-406C-9F69-5DDC1A25FE68}" type="presParOf" srcId="{7A2A29D8-2F71-4741-B9B7-83D1A89C5F54}" destId="{50A6BA58-B87A-49C4-BC05-FD7F05BEA0BE}" srcOrd="0" destOrd="0" presId="urn:microsoft.com/office/officeart/2005/8/layout/vList2"/>
    <dgm:cxn modelId="{20B715F0-9166-4BEB-9BEC-FB2828DDBBB4}" type="presParOf" srcId="{7A2A29D8-2F71-4741-B9B7-83D1A89C5F54}" destId="{65064FDC-9F36-4C6B-8177-222BE4089616}" srcOrd="1" destOrd="0" presId="urn:microsoft.com/office/officeart/2005/8/layout/vList2"/>
    <dgm:cxn modelId="{DCF7DC57-F1D5-47FB-BD37-EF04BCA69451}" type="presParOf" srcId="{7A2A29D8-2F71-4741-B9B7-83D1A89C5F54}" destId="{CD47BF02-81DC-43D1-8460-429E1E756236}" srcOrd="2" destOrd="0" presId="urn:microsoft.com/office/officeart/2005/8/layout/vList2"/>
    <dgm:cxn modelId="{AA9F2843-4A6F-4D1E-BE8D-E97683FF6DA7}" type="presParOf" srcId="{7A2A29D8-2F71-4741-B9B7-83D1A89C5F54}" destId="{9B011B81-D1BD-4BDC-AA6B-4B03B6A19561}" srcOrd="3" destOrd="0" presId="urn:microsoft.com/office/officeart/2005/8/layout/vList2"/>
    <dgm:cxn modelId="{5E61CDD6-4460-4F2C-9766-0758091F2AC4}" type="presParOf" srcId="{7A2A29D8-2F71-4741-B9B7-83D1A89C5F54}" destId="{8B9E950E-49C6-4A2B-BB6D-DF66472DD646}" srcOrd="4" destOrd="0" presId="urn:microsoft.com/office/officeart/2005/8/layout/vList2"/>
    <dgm:cxn modelId="{1905F252-668F-444D-B086-110AEB940D5E}" type="presParOf" srcId="{7A2A29D8-2F71-4741-B9B7-83D1A89C5F54}" destId="{9E9D1E10-5947-4850-82CE-66DE226AC4F3}" srcOrd="5" destOrd="0" presId="urn:microsoft.com/office/officeart/2005/8/layout/vList2"/>
    <dgm:cxn modelId="{25F4F2ED-A4FB-4ABC-979A-267F9555C56F}" type="presParOf" srcId="{7A2A29D8-2F71-4741-B9B7-83D1A89C5F54}" destId="{991264F1-DFED-4DEE-87F2-12E99F921A96}" srcOrd="6" destOrd="0" presId="urn:microsoft.com/office/officeart/2005/8/layout/vList2"/>
    <dgm:cxn modelId="{A674CC5B-EE42-408A-932A-56C1747E0AE9}" type="presParOf" srcId="{7A2A29D8-2F71-4741-B9B7-83D1A89C5F54}" destId="{920EC26A-3C5B-4565-B7BA-0DFF756D1C94}" srcOrd="7" destOrd="0" presId="urn:microsoft.com/office/officeart/2005/8/layout/vList2"/>
    <dgm:cxn modelId="{26533D14-FC5C-4478-86D6-D7D72A7C75A4}" type="presParOf" srcId="{7A2A29D8-2F71-4741-B9B7-83D1A89C5F54}" destId="{60B412C9-566C-4A17-9EA1-AD0E54DED020}" srcOrd="8" destOrd="0" presId="urn:microsoft.com/office/officeart/2005/8/layout/vList2"/>
    <dgm:cxn modelId="{83293922-C394-46CB-8DF6-8E16E27213A3}" type="presParOf" srcId="{7A2A29D8-2F71-4741-B9B7-83D1A89C5F54}" destId="{CCAD88CD-18EC-40FC-8796-CD32B53BE7BB}" srcOrd="9" destOrd="0" presId="urn:microsoft.com/office/officeart/2005/8/layout/vList2"/>
    <dgm:cxn modelId="{2DE9D425-0558-40E5-B47B-C5322C544B10}" type="presParOf" srcId="{7A2A29D8-2F71-4741-B9B7-83D1A89C5F54}" destId="{569F0593-BBB3-402B-A3BA-84A7F7918A1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619D29-8149-47AA-BC65-BACDD1DFC471}" type="doc">
      <dgm:prSet loTypeId="urn:microsoft.com/office/officeart/2005/8/layout/vList2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63226581-11D6-4CF4-8067-1539A60C14FE}">
      <dgm:prSet phldrT="[Текст]" custT="1"/>
      <dgm:spPr/>
      <dgm:t>
        <a:bodyPr/>
        <a:lstStyle/>
        <a:p>
          <a:r>
            <a:rPr lang="ru-RU" sz="2000" dirty="0" smtClean="0"/>
            <a:t>Методисты Информационно- методического центра Отдела образования администрации муниципального района</a:t>
          </a:r>
          <a:endParaRPr lang="ru-RU" sz="2000" dirty="0"/>
        </a:p>
      </dgm:t>
    </dgm:pt>
    <dgm:pt modelId="{417320AD-52CA-4C66-AC47-E05345694A57}" type="parTrans" cxnId="{968A9579-06C5-4F37-BCDA-F0EA681E4D84}">
      <dgm:prSet/>
      <dgm:spPr/>
      <dgm:t>
        <a:bodyPr/>
        <a:lstStyle/>
        <a:p>
          <a:endParaRPr lang="ru-RU"/>
        </a:p>
      </dgm:t>
    </dgm:pt>
    <dgm:pt modelId="{C2A6F37F-694A-4AFD-A2ED-66883E8D4D1A}" type="sibTrans" cxnId="{968A9579-06C5-4F37-BCDA-F0EA681E4D84}">
      <dgm:prSet/>
      <dgm:spPr/>
      <dgm:t>
        <a:bodyPr/>
        <a:lstStyle/>
        <a:p>
          <a:endParaRPr lang="ru-RU"/>
        </a:p>
      </dgm:t>
    </dgm:pt>
    <dgm:pt modelId="{D341F9A4-46AC-4B63-99A8-E2BA00EDE91A}">
      <dgm:prSet phldrT="[Текст]" phldr="1"/>
      <dgm:spPr/>
      <dgm:t>
        <a:bodyPr/>
        <a:lstStyle/>
        <a:p>
          <a:endParaRPr lang="ru-RU"/>
        </a:p>
      </dgm:t>
    </dgm:pt>
    <dgm:pt modelId="{25AA3D13-164A-4871-8BC1-B1DE60AC9926}" type="parTrans" cxnId="{B37C8E6A-7894-4C6B-846A-264B789B2B84}">
      <dgm:prSet/>
      <dgm:spPr/>
      <dgm:t>
        <a:bodyPr/>
        <a:lstStyle/>
        <a:p>
          <a:endParaRPr lang="ru-RU"/>
        </a:p>
      </dgm:t>
    </dgm:pt>
    <dgm:pt modelId="{480C673A-0320-463C-B4F0-41025190D632}" type="sibTrans" cxnId="{B37C8E6A-7894-4C6B-846A-264B789B2B84}">
      <dgm:prSet/>
      <dgm:spPr/>
      <dgm:t>
        <a:bodyPr/>
        <a:lstStyle/>
        <a:p>
          <a:endParaRPr lang="ru-RU"/>
        </a:p>
      </dgm:t>
    </dgm:pt>
    <dgm:pt modelId="{C7963271-C513-4040-B35E-21E1349142EA}">
      <dgm:prSet phldrT="[Текст]" custT="1"/>
      <dgm:spPr/>
      <dgm:t>
        <a:bodyPr/>
        <a:lstStyle/>
        <a:p>
          <a:r>
            <a:rPr lang="ru-RU" sz="2000" dirty="0" smtClean="0"/>
            <a:t>Руководители районных методических кабинетов Отдела образования администрации муниципального района </a:t>
          </a:r>
          <a:endParaRPr lang="ru-RU" sz="2000" dirty="0"/>
        </a:p>
      </dgm:t>
    </dgm:pt>
    <dgm:pt modelId="{DE95FFAB-4247-4432-80ED-F7F909C0BA6B}" type="parTrans" cxnId="{E1390E6A-6D25-44B0-B815-21B44E12522C}">
      <dgm:prSet/>
      <dgm:spPr/>
      <dgm:t>
        <a:bodyPr/>
        <a:lstStyle/>
        <a:p>
          <a:endParaRPr lang="ru-RU"/>
        </a:p>
      </dgm:t>
    </dgm:pt>
    <dgm:pt modelId="{08DFF4E4-1E12-41FD-94D2-BDF066EFEB34}" type="sibTrans" cxnId="{E1390E6A-6D25-44B0-B815-21B44E12522C}">
      <dgm:prSet/>
      <dgm:spPr/>
      <dgm:t>
        <a:bodyPr/>
        <a:lstStyle/>
        <a:p>
          <a:endParaRPr lang="ru-RU"/>
        </a:p>
      </dgm:t>
    </dgm:pt>
    <dgm:pt modelId="{0DC13641-1082-45CB-B020-8FD1ECCEB12F}">
      <dgm:prSet phldrT="[Текст]" phldr="1"/>
      <dgm:spPr/>
      <dgm:t>
        <a:bodyPr/>
        <a:lstStyle/>
        <a:p>
          <a:endParaRPr lang="ru-RU"/>
        </a:p>
      </dgm:t>
    </dgm:pt>
    <dgm:pt modelId="{1CBCC1DA-A7BC-495B-9140-61C7E823ED95}" type="parTrans" cxnId="{044D8B5C-6C1D-4A25-A6E1-261CC9A78CC6}">
      <dgm:prSet/>
      <dgm:spPr/>
      <dgm:t>
        <a:bodyPr/>
        <a:lstStyle/>
        <a:p>
          <a:endParaRPr lang="ru-RU"/>
        </a:p>
      </dgm:t>
    </dgm:pt>
    <dgm:pt modelId="{61E2F3F9-D60E-4C44-9ECA-CD72ADEBDF8D}" type="sibTrans" cxnId="{044D8B5C-6C1D-4A25-A6E1-261CC9A78CC6}">
      <dgm:prSet/>
      <dgm:spPr/>
      <dgm:t>
        <a:bodyPr/>
        <a:lstStyle/>
        <a:p>
          <a:endParaRPr lang="ru-RU"/>
        </a:p>
      </dgm:t>
    </dgm:pt>
    <dgm:pt modelId="{F6800F6B-D64A-44E7-86CC-933D8038CEC3}">
      <dgm:prSet phldrT="[Текст]" custT="1"/>
      <dgm:spPr/>
      <dgm:t>
        <a:bodyPr/>
        <a:lstStyle/>
        <a:p>
          <a:r>
            <a:rPr lang="ru-RU" sz="2000" dirty="0" smtClean="0"/>
            <a:t>Руководители школьных методических объединений муниципального района</a:t>
          </a:r>
          <a:endParaRPr lang="ru-RU" sz="2000" dirty="0"/>
        </a:p>
      </dgm:t>
    </dgm:pt>
    <dgm:pt modelId="{5ECF3096-0BE6-4412-A863-0DAC0455DB73}" type="parTrans" cxnId="{282808D0-601B-48D7-95E1-E94CE351C1BE}">
      <dgm:prSet/>
      <dgm:spPr/>
      <dgm:t>
        <a:bodyPr/>
        <a:lstStyle/>
        <a:p>
          <a:endParaRPr lang="ru-RU"/>
        </a:p>
      </dgm:t>
    </dgm:pt>
    <dgm:pt modelId="{DF740053-BBD1-466A-99BD-0CED80565E4D}" type="sibTrans" cxnId="{282808D0-601B-48D7-95E1-E94CE351C1BE}">
      <dgm:prSet/>
      <dgm:spPr/>
      <dgm:t>
        <a:bodyPr/>
        <a:lstStyle/>
        <a:p>
          <a:endParaRPr lang="ru-RU"/>
        </a:p>
      </dgm:t>
    </dgm:pt>
    <dgm:pt modelId="{2D941BB3-1E57-4FB1-94BF-5CB722497035}" type="pres">
      <dgm:prSet presAssocID="{E3619D29-8149-47AA-BC65-BACDD1DFC4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869DCF-12E7-41D4-8AB4-1388EB5E6D55}" type="pres">
      <dgm:prSet presAssocID="{63226581-11D6-4CF4-8067-1539A60C14FE}" presName="parentText" presStyleLbl="node1" presStyleIdx="0" presStyleCnt="3" custLinFactNeighborY="-13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F2944-6FE7-415A-8652-6063E3298BAB}" type="pres">
      <dgm:prSet presAssocID="{63226581-11D6-4CF4-8067-1539A60C14F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9146-FC4D-41E4-84DE-72F4EB0F0DBF}" type="pres">
      <dgm:prSet presAssocID="{C7963271-C513-4040-B35E-21E1349142EA}" presName="parentText" presStyleLbl="node1" presStyleIdx="1" presStyleCnt="3" custLinFactNeighborY="-30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179790-6D82-4552-87CF-8E1B29335F2E}" type="pres">
      <dgm:prSet presAssocID="{C7963271-C513-4040-B35E-21E1349142E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788AA-E6ED-470C-A383-D8B5D6648658}" type="pres">
      <dgm:prSet presAssocID="{F6800F6B-D64A-44E7-86CC-933D8038CEC3}" presName="parentText" presStyleLbl="node1" presStyleIdx="2" presStyleCnt="3" custLinFactNeighborX="658" custLinFactNeighborY="-224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83C97D-A58C-437A-82D5-C5718288D14A}" type="presOf" srcId="{63226581-11D6-4CF4-8067-1539A60C14FE}" destId="{05869DCF-12E7-41D4-8AB4-1388EB5E6D55}" srcOrd="0" destOrd="0" presId="urn:microsoft.com/office/officeart/2005/8/layout/vList2"/>
    <dgm:cxn modelId="{30BDFE29-CB51-4953-B44C-9CEA897F1F8B}" type="presOf" srcId="{D341F9A4-46AC-4B63-99A8-E2BA00EDE91A}" destId="{1C8F2944-6FE7-415A-8652-6063E3298BAB}" srcOrd="0" destOrd="0" presId="urn:microsoft.com/office/officeart/2005/8/layout/vList2"/>
    <dgm:cxn modelId="{EFC823FC-15C8-4992-A428-EABC1EB5C4D4}" type="presOf" srcId="{0DC13641-1082-45CB-B020-8FD1ECCEB12F}" destId="{FC179790-6D82-4552-87CF-8E1B29335F2E}" srcOrd="0" destOrd="0" presId="urn:microsoft.com/office/officeart/2005/8/layout/vList2"/>
    <dgm:cxn modelId="{FC6923E3-65F0-4038-BE8D-C9B941EDC10A}" type="presOf" srcId="{F6800F6B-D64A-44E7-86CC-933D8038CEC3}" destId="{90E788AA-E6ED-470C-A383-D8B5D6648658}" srcOrd="0" destOrd="0" presId="urn:microsoft.com/office/officeart/2005/8/layout/vList2"/>
    <dgm:cxn modelId="{05A64E3A-8744-454B-AC43-2D9156D13923}" type="presOf" srcId="{C7963271-C513-4040-B35E-21E1349142EA}" destId="{9E259146-FC4D-41E4-84DE-72F4EB0F0DBF}" srcOrd="0" destOrd="0" presId="urn:microsoft.com/office/officeart/2005/8/layout/vList2"/>
    <dgm:cxn modelId="{282808D0-601B-48D7-95E1-E94CE351C1BE}" srcId="{E3619D29-8149-47AA-BC65-BACDD1DFC471}" destId="{F6800F6B-D64A-44E7-86CC-933D8038CEC3}" srcOrd="2" destOrd="0" parTransId="{5ECF3096-0BE6-4412-A863-0DAC0455DB73}" sibTransId="{DF740053-BBD1-466A-99BD-0CED80565E4D}"/>
    <dgm:cxn modelId="{968A9579-06C5-4F37-BCDA-F0EA681E4D84}" srcId="{E3619D29-8149-47AA-BC65-BACDD1DFC471}" destId="{63226581-11D6-4CF4-8067-1539A60C14FE}" srcOrd="0" destOrd="0" parTransId="{417320AD-52CA-4C66-AC47-E05345694A57}" sibTransId="{C2A6F37F-694A-4AFD-A2ED-66883E8D4D1A}"/>
    <dgm:cxn modelId="{B37C8E6A-7894-4C6B-846A-264B789B2B84}" srcId="{63226581-11D6-4CF4-8067-1539A60C14FE}" destId="{D341F9A4-46AC-4B63-99A8-E2BA00EDE91A}" srcOrd="0" destOrd="0" parTransId="{25AA3D13-164A-4871-8BC1-B1DE60AC9926}" sibTransId="{480C673A-0320-463C-B4F0-41025190D632}"/>
    <dgm:cxn modelId="{E1390E6A-6D25-44B0-B815-21B44E12522C}" srcId="{E3619D29-8149-47AA-BC65-BACDD1DFC471}" destId="{C7963271-C513-4040-B35E-21E1349142EA}" srcOrd="1" destOrd="0" parTransId="{DE95FFAB-4247-4432-80ED-F7F909C0BA6B}" sibTransId="{08DFF4E4-1E12-41FD-94D2-BDF066EFEB34}"/>
    <dgm:cxn modelId="{B992FAA0-5540-429B-8612-6067630A57D5}" type="presOf" srcId="{E3619D29-8149-47AA-BC65-BACDD1DFC471}" destId="{2D941BB3-1E57-4FB1-94BF-5CB722497035}" srcOrd="0" destOrd="0" presId="urn:microsoft.com/office/officeart/2005/8/layout/vList2"/>
    <dgm:cxn modelId="{044D8B5C-6C1D-4A25-A6E1-261CC9A78CC6}" srcId="{C7963271-C513-4040-B35E-21E1349142EA}" destId="{0DC13641-1082-45CB-B020-8FD1ECCEB12F}" srcOrd="0" destOrd="0" parTransId="{1CBCC1DA-A7BC-495B-9140-61C7E823ED95}" sibTransId="{61E2F3F9-D60E-4C44-9ECA-CD72ADEBDF8D}"/>
    <dgm:cxn modelId="{4373C21A-621C-45E1-B84D-49DF6752418A}" type="presParOf" srcId="{2D941BB3-1E57-4FB1-94BF-5CB722497035}" destId="{05869DCF-12E7-41D4-8AB4-1388EB5E6D55}" srcOrd="0" destOrd="0" presId="urn:microsoft.com/office/officeart/2005/8/layout/vList2"/>
    <dgm:cxn modelId="{3FA1D0FF-7968-4699-A3B0-EFA86CEC2805}" type="presParOf" srcId="{2D941BB3-1E57-4FB1-94BF-5CB722497035}" destId="{1C8F2944-6FE7-415A-8652-6063E3298BAB}" srcOrd="1" destOrd="0" presId="urn:microsoft.com/office/officeart/2005/8/layout/vList2"/>
    <dgm:cxn modelId="{694C990C-4B67-4EF4-B793-8792A6559988}" type="presParOf" srcId="{2D941BB3-1E57-4FB1-94BF-5CB722497035}" destId="{9E259146-FC4D-41E4-84DE-72F4EB0F0DBF}" srcOrd="2" destOrd="0" presId="urn:microsoft.com/office/officeart/2005/8/layout/vList2"/>
    <dgm:cxn modelId="{86852BC8-EF22-49F4-A836-E874184C364D}" type="presParOf" srcId="{2D941BB3-1E57-4FB1-94BF-5CB722497035}" destId="{FC179790-6D82-4552-87CF-8E1B29335F2E}" srcOrd="3" destOrd="0" presId="urn:microsoft.com/office/officeart/2005/8/layout/vList2"/>
    <dgm:cxn modelId="{A2506031-2AB1-4FDF-8A44-7474D05414B4}" type="presParOf" srcId="{2D941BB3-1E57-4FB1-94BF-5CB722497035}" destId="{90E788AA-E6ED-470C-A383-D8B5D664865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80A95-AA4B-4BE1-A4C2-FF81FC8B9460}">
      <dsp:nvSpPr>
        <dsp:cNvPr id="0" name=""/>
        <dsp:cNvSpPr/>
      </dsp:nvSpPr>
      <dsp:spPr>
        <a:xfrm>
          <a:off x="0" y="961919"/>
          <a:ext cx="11385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D32873-7572-45A9-BDDE-B58802E859A9}">
      <dsp:nvSpPr>
        <dsp:cNvPr id="0" name=""/>
        <dsp:cNvSpPr/>
      </dsp:nvSpPr>
      <dsp:spPr>
        <a:xfrm>
          <a:off x="569250" y="42637"/>
          <a:ext cx="8805580" cy="1288282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228" tIns="0" rIns="301228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/>
            <a:t>Редькова</a:t>
          </a:r>
          <a:r>
            <a:rPr lang="ru-RU" sz="3200" kern="1200" dirty="0" smtClean="0"/>
            <a:t> А.А, Заместитель начальника Управления образования </a:t>
          </a:r>
          <a:endParaRPr lang="ru-RU" sz="3200" kern="1200" dirty="0"/>
        </a:p>
      </dsp:txBody>
      <dsp:txXfrm>
        <a:off x="632139" y="105526"/>
        <a:ext cx="8679802" cy="1162504"/>
      </dsp:txXfrm>
    </dsp:sp>
    <dsp:sp modelId="{C1141798-9CD5-4AFA-A864-2E6B7373200B}">
      <dsp:nvSpPr>
        <dsp:cNvPr id="0" name=""/>
        <dsp:cNvSpPr/>
      </dsp:nvSpPr>
      <dsp:spPr>
        <a:xfrm>
          <a:off x="0" y="2651980"/>
          <a:ext cx="11385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C41FE5-8B3A-4E9E-9BB2-8321FE6588F9}">
      <dsp:nvSpPr>
        <dsp:cNvPr id="0" name=""/>
        <dsp:cNvSpPr/>
      </dsp:nvSpPr>
      <dsp:spPr>
        <a:xfrm>
          <a:off x="569250" y="1726919"/>
          <a:ext cx="9585077" cy="1294060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228" tIns="0" rIns="301228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Методисты Информационно-методического центра Управления образования</a:t>
          </a:r>
          <a:endParaRPr lang="ru-RU" sz="3200" kern="1200" dirty="0"/>
        </a:p>
      </dsp:txBody>
      <dsp:txXfrm>
        <a:off x="632421" y="1790090"/>
        <a:ext cx="9458735" cy="1167718"/>
      </dsp:txXfrm>
    </dsp:sp>
    <dsp:sp modelId="{02C38B09-FCB4-41B0-B7ED-8E73A8246593}">
      <dsp:nvSpPr>
        <dsp:cNvPr id="0" name=""/>
        <dsp:cNvSpPr/>
      </dsp:nvSpPr>
      <dsp:spPr>
        <a:xfrm>
          <a:off x="0" y="4367362"/>
          <a:ext cx="11385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707927-E252-4D85-A001-868981C4648A}">
      <dsp:nvSpPr>
        <dsp:cNvPr id="0" name=""/>
        <dsp:cNvSpPr/>
      </dsp:nvSpPr>
      <dsp:spPr>
        <a:xfrm>
          <a:off x="569250" y="3416980"/>
          <a:ext cx="10697858" cy="1319381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228" tIns="0" rIns="301228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Руководители общеобразовательных учреждений</a:t>
          </a:r>
          <a:endParaRPr lang="ru-RU" sz="3200" kern="1200" dirty="0"/>
        </a:p>
      </dsp:txBody>
      <dsp:txXfrm>
        <a:off x="633657" y="3481387"/>
        <a:ext cx="10569044" cy="11905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80A95-AA4B-4BE1-A4C2-FF81FC8B9460}">
      <dsp:nvSpPr>
        <dsp:cNvPr id="0" name=""/>
        <dsp:cNvSpPr/>
      </dsp:nvSpPr>
      <dsp:spPr>
        <a:xfrm>
          <a:off x="0" y="961919"/>
          <a:ext cx="11385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D32873-7572-45A9-BDDE-B58802E859A9}">
      <dsp:nvSpPr>
        <dsp:cNvPr id="0" name=""/>
        <dsp:cNvSpPr/>
      </dsp:nvSpPr>
      <dsp:spPr>
        <a:xfrm>
          <a:off x="569250" y="42637"/>
          <a:ext cx="8805580" cy="1288282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228" tIns="0" rIns="301228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Методисты Информационно-методического центра Управления образования</a:t>
          </a:r>
          <a:endParaRPr lang="ru-RU" sz="3200" kern="1200" dirty="0"/>
        </a:p>
      </dsp:txBody>
      <dsp:txXfrm>
        <a:off x="632139" y="105526"/>
        <a:ext cx="8679802" cy="1162504"/>
      </dsp:txXfrm>
    </dsp:sp>
    <dsp:sp modelId="{C1141798-9CD5-4AFA-A864-2E6B7373200B}">
      <dsp:nvSpPr>
        <dsp:cNvPr id="0" name=""/>
        <dsp:cNvSpPr/>
      </dsp:nvSpPr>
      <dsp:spPr>
        <a:xfrm>
          <a:off x="0" y="2651980"/>
          <a:ext cx="11385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C41FE5-8B3A-4E9E-9BB2-8321FE6588F9}">
      <dsp:nvSpPr>
        <dsp:cNvPr id="0" name=""/>
        <dsp:cNvSpPr/>
      </dsp:nvSpPr>
      <dsp:spPr>
        <a:xfrm>
          <a:off x="569250" y="1726919"/>
          <a:ext cx="9585077" cy="1294060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228" tIns="0" rIns="301228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Руководители районных методических объединений</a:t>
          </a:r>
          <a:endParaRPr lang="ru-RU" sz="3200" kern="1200" dirty="0"/>
        </a:p>
      </dsp:txBody>
      <dsp:txXfrm>
        <a:off x="632421" y="1790090"/>
        <a:ext cx="9458735" cy="1167718"/>
      </dsp:txXfrm>
    </dsp:sp>
    <dsp:sp modelId="{02C38B09-FCB4-41B0-B7ED-8E73A8246593}">
      <dsp:nvSpPr>
        <dsp:cNvPr id="0" name=""/>
        <dsp:cNvSpPr/>
      </dsp:nvSpPr>
      <dsp:spPr>
        <a:xfrm>
          <a:off x="0" y="4367362"/>
          <a:ext cx="11385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707927-E252-4D85-A001-868981C4648A}">
      <dsp:nvSpPr>
        <dsp:cNvPr id="0" name=""/>
        <dsp:cNvSpPr/>
      </dsp:nvSpPr>
      <dsp:spPr>
        <a:xfrm>
          <a:off x="569250" y="3416980"/>
          <a:ext cx="10697858" cy="1319381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228" tIns="0" rIns="301228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Руководители школьных методических объединений</a:t>
          </a:r>
          <a:endParaRPr lang="ru-RU" sz="3200" kern="1200" dirty="0"/>
        </a:p>
      </dsp:txBody>
      <dsp:txXfrm>
        <a:off x="633657" y="3481387"/>
        <a:ext cx="10569044" cy="1190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3160-370B-4C5B-81F1-031F53E4617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135C-0CC4-4577-9BB4-D89792011D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3160-370B-4C5B-81F1-031F53E4617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135C-0CC4-4577-9BB4-D89792011D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3160-370B-4C5B-81F1-031F53E4617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135C-0CC4-4577-9BB4-D89792011D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3160-370B-4C5B-81F1-031F53E4617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135C-0CC4-4577-9BB4-D89792011D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3160-370B-4C5B-81F1-031F53E4617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E167135C-0CC4-4577-9BB4-D89792011D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3160-370B-4C5B-81F1-031F53E4617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135C-0CC4-4577-9BB4-D89792011D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3160-370B-4C5B-81F1-031F53E4617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135C-0CC4-4577-9BB4-D89792011D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3160-370B-4C5B-81F1-031F53E4617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135C-0CC4-4577-9BB4-D89792011D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3160-370B-4C5B-81F1-031F53E4617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135C-0CC4-4577-9BB4-D89792011D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3160-370B-4C5B-81F1-031F53E4617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135C-0CC4-4577-9BB4-D89792011D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3160-370B-4C5B-81F1-031F53E4617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135C-0CC4-4577-9BB4-D89792011D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523160-370B-4C5B-81F1-031F53E4617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167135C-0CC4-4577-9BB4-D89792011D8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3"/>
            <a:extLst>
              <a:ext uri="{FF2B5EF4-FFF2-40B4-BE49-F238E27FC236}">
                <a16:creationId xmlns:a16="http://schemas.microsoft.com/office/drawing/2014/main" xmlns="" id="{FDD61796-B8E6-4745-8B1E-8641679AE76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6000" y="4689000"/>
            <a:ext cx="5006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Бахтушкин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Константин Викторович, заведующий районным методическим кабинетом  отдела образования  администрации </a:t>
            </a:r>
            <a:r>
              <a:rPr lang="ru-RU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Аяно-Майского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муниципального района Хабаровского края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6000" y="1891824"/>
            <a:ext cx="98881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3200" b="1" dirty="0" smtClean="0"/>
              <a:t>Об утверждении и реализации мероприятий «дорожной карты» повышения качества образования в общеобразовательных организациях </a:t>
            </a:r>
          </a:p>
          <a:p>
            <a:pPr algn="ctr" fontAlgn="base"/>
            <a:r>
              <a:rPr lang="ru-RU" sz="3200" b="1" dirty="0" err="1" smtClean="0"/>
              <a:t>Аяно-Майского</a:t>
            </a:r>
            <a:r>
              <a:rPr lang="ru-RU" sz="3200" b="1" dirty="0" smtClean="0"/>
              <a:t> муниципального района в 2023/2024 учебном году</a:t>
            </a:r>
            <a:endParaRPr lang="ru-RU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97700" y="142852"/>
            <a:ext cx="22562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962952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81422" y="0"/>
            <a:ext cx="8001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</a:rPr>
              <a:t>Аяно-Майский</a:t>
            </a:r>
            <a:r>
              <a:rPr lang="ru-RU" sz="2000" b="1" dirty="0" smtClean="0">
                <a:solidFill>
                  <a:srgbClr val="002060"/>
                </a:solidFill>
              </a:rPr>
              <a:t>  муниципальный район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95274" y="571480"/>
            <a:ext cx="10972800" cy="5786478"/>
          </a:xfrm>
        </p:spPr>
        <p:txBody>
          <a:bodyPr>
            <a:normAutofit/>
          </a:bodyPr>
          <a:lstStyle/>
          <a:p>
            <a:r>
              <a:rPr lang="ru-RU" b="1" dirty="0" smtClean="0"/>
              <a:t>Свод о количестве обучающихся, с которыми проведены практикумы, в том числе, планирующих сдавать ЕГЭ по этому предмету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9520" y="2143116"/>
          <a:ext cx="11430084" cy="3924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14"/>
                <a:gridCol w="1905014"/>
                <a:gridCol w="1905014"/>
                <a:gridCol w="1905014"/>
                <a:gridCol w="1905014"/>
                <a:gridCol w="1905014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Наименование образовательной организации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Наименование предмета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Количество обучающихся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(всего)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Прошли практикум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Планируют сдавать ЕГЭ по этому предмету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МКОУ СОШ с. Аян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информатика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география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история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обществознание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МКОУ СОШ с. Нелькан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информатика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география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история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обществознание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0329263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81422" y="0"/>
            <a:ext cx="8001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</a:rPr>
              <a:t>Аяно-Майский</a:t>
            </a:r>
            <a:r>
              <a:rPr lang="ru-RU" sz="2000" b="1" dirty="0" smtClean="0">
                <a:solidFill>
                  <a:srgbClr val="002060"/>
                </a:solidFill>
              </a:rPr>
              <a:t>  муниципальный район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95274" y="571480"/>
            <a:ext cx="10972800" cy="5786478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r>
              <a:rPr lang="ru-RU" b="1" dirty="0" smtClean="0"/>
              <a:t>Свод </a:t>
            </a:r>
            <a:r>
              <a:rPr lang="ru-RU" b="1" dirty="0" smtClean="0"/>
              <a:t>о количестве обучающихся, принявших участие в диагностической работе по 5-и </a:t>
            </a:r>
            <a:r>
              <a:rPr lang="ru-RU" b="1" dirty="0" smtClean="0"/>
              <a:t>предметам</a:t>
            </a:r>
          </a:p>
          <a:p>
            <a:endParaRPr lang="ru-RU" sz="1800" dirty="0" smtClean="0"/>
          </a:p>
          <a:p>
            <a:pPr lvl="8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95340" y="1714488"/>
          <a:ext cx="10358512" cy="1643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"/>
                <a:gridCol w="4464876"/>
                <a:gridCol w="2589628"/>
                <a:gridCol w="2589628"/>
              </a:tblGrid>
              <a:tr h="6365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1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1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Наименование ОО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обучающихся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Количество обучающихся, принявших участие в диагностической работе по 5-и предметам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6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МКОУ СОШ с. Аян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34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МКОУ СОШ с. Нелькан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9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Итого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81092" y="3357562"/>
            <a:ext cx="98345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Свод о количестве учителей, принявших участие в каждом из ежемесячных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интенсивов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(ХК ИРО) по 4-м предметам, в том числе, преподающих в 11 классах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09588" y="3966501"/>
          <a:ext cx="10715700" cy="2347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2884503"/>
                <a:gridCol w="1830405"/>
                <a:gridCol w="1785950"/>
                <a:gridCol w="1785950"/>
                <a:gridCol w="1785950"/>
              </a:tblGrid>
              <a:tr h="5572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Наименование предмета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Число педагогов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10-11 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., руководителей ШМО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Кол-во учителей участников интенсивов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в том числе, преподающих в 11 классах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Наименование ОО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9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информатика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9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география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9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история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9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обществознание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9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0329263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26000" y="559845"/>
            <a:ext cx="10738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Что делаем дальше?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2454" y="83940"/>
            <a:ext cx="8001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</a:rPr>
              <a:t>Аяно-Майский</a:t>
            </a:r>
            <a:r>
              <a:rPr lang="ru-RU" sz="2000" b="1" dirty="0" smtClean="0">
                <a:solidFill>
                  <a:srgbClr val="002060"/>
                </a:solidFill>
              </a:rPr>
              <a:t>  муниципальный район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1359225"/>
            <a:ext cx="10702800" cy="4817738"/>
          </a:xfrm>
        </p:spPr>
        <p:txBody>
          <a:bodyPr>
            <a:normAutofit/>
          </a:bodyPr>
          <a:lstStyle/>
          <a:p>
            <a:r>
              <a:rPr lang="ru-RU" dirty="0" smtClean="0"/>
              <a:t>Анализ результатов октябрьских диагностических работ</a:t>
            </a:r>
          </a:p>
          <a:p>
            <a:r>
              <a:rPr lang="ru-RU" dirty="0" smtClean="0"/>
              <a:t>Работа по реализации «дорожной карты»</a:t>
            </a:r>
            <a:endParaRPr lang="ru-RU" dirty="0"/>
          </a:p>
          <a:p>
            <a:r>
              <a:rPr lang="ru-RU" dirty="0" smtClean="0"/>
              <a:t>Разработка индивидуальных планов профессионального развития для педагогов с включением мероприятий региональной «дорожной карты»</a:t>
            </a:r>
            <a:endParaRPr lang="ru-RU" dirty="0"/>
          </a:p>
          <a:p>
            <a:r>
              <a:rPr lang="ru-RU" dirty="0" smtClean="0"/>
              <a:t>Каскадный семинар по </a:t>
            </a:r>
            <a:r>
              <a:rPr lang="ru-RU" dirty="0"/>
              <a:t>совершенствованию предметных и методических компетенций учителей, преподающих предметы приоритетного </a:t>
            </a:r>
            <a:r>
              <a:rPr lang="ru-RU" dirty="0" smtClean="0"/>
              <a:t>внимания </a:t>
            </a:r>
            <a:endParaRPr lang="ru-RU" dirty="0"/>
          </a:p>
          <a:p>
            <a:r>
              <a:rPr lang="ru-RU" dirty="0" smtClean="0"/>
              <a:t>Реализация мероприятий федеральных, региональных и муниципальных моделей повышения качества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0329263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81000" y="466993"/>
            <a:ext cx="10484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Муниципальная «дорожная карта» повышения качества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2454" y="83940"/>
            <a:ext cx="8001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</a:rPr>
              <a:t>Аяно-Майский</a:t>
            </a:r>
            <a:r>
              <a:rPr lang="ru-RU" sz="2000" b="1" dirty="0" smtClean="0">
                <a:solidFill>
                  <a:srgbClr val="002060"/>
                </a:solidFill>
              </a:rPr>
              <a:t> муниципальный район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0960" y="1857364"/>
            <a:ext cx="3121662" cy="431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39140" y="1500174"/>
            <a:ext cx="335758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81356" y="1571612"/>
            <a:ext cx="521497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6072055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81422" y="0"/>
            <a:ext cx="8001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</a:rPr>
              <a:t>Аяно-Майский</a:t>
            </a:r>
            <a:r>
              <a:rPr lang="ru-RU" sz="2000" b="1" dirty="0" smtClean="0">
                <a:solidFill>
                  <a:srgbClr val="002060"/>
                </a:solidFill>
              </a:rPr>
              <a:t>  муниципальный район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95274" y="571480"/>
            <a:ext cx="10972800" cy="578647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О реализации мероприятий «дорожной карты» повышения качества образования в общеобразовательных организациях </a:t>
            </a:r>
            <a:r>
              <a:rPr lang="ru-RU" b="1" dirty="0" err="1" smtClean="0"/>
              <a:t>Аяно-Майского</a:t>
            </a:r>
            <a:r>
              <a:rPr lang="ru-RU" b="1" dirty="0" smtClean="0"/>
              <a:t> муниципального района в 2023/2024 учебном году.</a:t>
            </a:r>
            <a:endParaRPr lang="ru-RU" dirty="0" smtClean="0"/>
          </a:p>
          <a:p>
            <a:r>
              <a:rPr lang="ru-RU" dirty="0" smtClean="0"/>
              <a:t>Приказом отдела образования от 16.11.2023 № 79 утверждена муниципальная команда, методическая команда и дорожная карта повышения качества общего образования в общеобразовательных организациях муниципального района.</a:t>
            </a:r>
          </a:p>
          <a:p>
            <a:r>
              <a:rPr lang="ru-RU" dirty="0" smtClean="0"/>
              <a:t>	На муниципальном уровне «дорожной картой» предусмотрено:</a:t>
            </a:r>
          </a:p>
          <a:p>
            <a:r>
              <a:rPr lang="ru-RU" dirty="0" smtClean="0"/>
              <a:t>- определение механизма взаимодействия методических команд с педагогами по реализации моделей по отработке западающих тем;</a:t>
            </a:r>
          </a:p>
          <a:p>
            <a:r>
              <a:rPr lang="ru-RU" dirty="0" smtClean="0"/>
              <a:t>- реализация муниципального методического плана по сопровождению педагогов, преподающих предметы приоритетного внимания (организация участия педагогов в тематических </a:t>
            </a:r>
            <a:r>
              <a:rPr lang="ru-RU" dirty="0" err="1" smtClean="0"/>
              <a:t>вебинарах</a:t>
            </a:r>
            <a:r>
              <a:rPr lang="ru-RU" dirty="0" smtClean="0"/>
              <a:t>, </a:t>
            </a:r>
            <a:r>
              <a:rPr lang="ru-RU" dirty="0" err="1" smtClean="0"/>
              <a:t>интенсивах</a:t>
            </a:r>
            <a:r>
              <a:rPr lang="ru-RU" dirty="0" smtClean="0"/>
              <a:t>, практикумах по разбору заданий и их решению;</a:t>
            </a:r>
          </a:p>
          <a:p>
            <a:r>
              <a:rPr lang="ru-RU" dirty="0" smtClean="0"/>
              <a:t>- организация консультационной поддержки для педагогов по вопросам повышения качества образования;</a:t>
            </a:r>
          </a:p>
          <a:p>
            <a:r>
              <a:rPr lang="ru-RU" dirty="0" smtClean="0"/>
              <a:t>- содействие в разработке индивидуальных планов профессионального развития педагогов;</a:t>
            </a:r>
          </a:p>
          <a:p>
            <a:r>
              <a:rPr lang="ru-RU" dirty="0" smtClean="0"/>
              <a:t>- организация участия в краевых семинарах, курсах повышения квалификации.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0329263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33499" y="559845"/>
            <a:ext cx="886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МУНИЦИПАЛЬНАЯ КОМАНДА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2794" y="357166"/>
            <a:ext cx="5819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Аяно-Майский</a:t>
            </a:r>
            <a:r>
              <a:rPr lang="ru-RU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муниципальный район</a:t>
            </a:r>
            <a:endParaRPr lang="ru-RU" sz="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2790867"/>
              </p:ext>
            </p:extLst>
          </p:nvPr>
        </p:nvGraphicFramePr>
        <p:xfrm>
          <a:off x="1309654" y="1285860"/>
          <a:ext cx="10144196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трелка вправо 7"/>
          <p:cNvSpPr/>
          <p:nvPr/>
        </p:nvSpPr>
        <p:spPr>
          <a:xfrm>
            <a:off x="666712" y="1357298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66712" y="2214554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666712" y="3000372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666712" y="3571876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666712" y="4286256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95274" y="5072074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1619575678021_defaul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8150" y="285728"/>
            <a:ext cx="2184398" cy="1071570"/>
          </a:xfrm>
          <a:prstGeom prst="rect">
            <a:avLst/>
          </a:prstGeom>
          <a:effectLst>
            <a:outerShdw blurRad="863600" sx="190000" sy="190000" algn="ctr" rotWithShape="0">
              <a:schemeClr val="bg1">
                <a:lumMod val="75000"/>
                <a:alpha val="0"/>
              </a:schemeClr>
            </a:outerShdw>
          </a:effectLst>
          <a:scene3d>
            <a:camera prst="perspectiveRelaxed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405096722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33499" y="559845"/>
            <a:ext cx="886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25000"/>
                  </a:schemeClr>
                </a:solidFill>
              </a:rPr>
              <a:t>Методические команды по предметам</a:t>
            </a:r>
            <a:endParaRPr lang="ru-RU" sz="3200" b="1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7108" y="357166"/>
            <a:ext cx="5819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Аяно-Майский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муниципальный район</a:t>
            </a:r>
            <a:endParaRPr lang="ru-RU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30028801"/>
              </p:ext>
            </p:extLst>
          </p:nvPr>
        </p:nvGraphicFramePr>
        <p:xfrm>
          <a:off x="666712" y="1539000"/>
          <a:ext cx="10787138" cy="460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7289222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596199" y="5500702"/>
            <a:ext cx="12144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МКОУ СОШ с. </a:t>
            </a:r>
            <a:r>
              <a:rPr lang="ru-RU" sz="1600" b="1" dirty="0" err="1" smtClean="0">
                <a:solidFill>
                  <a:srgbClr val="000000"/>
                </a:solidFill>
                <a:latin typeface="Tahoma" panose="020B0604030504040204" pitchFamily="34" charset="0"/>
              </a:rPr>
              <a:t>Аян</a:t>
            </a:r>
            <a:endParaRPr lang="ru-RU" sz="1600" b="1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52728" y="285728"/>
            <a:ext cx="12144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МКОУ НОШ с. </a:t>
            </a:r>
            <a:r>
              <a:rPr lang="ru-RU" sz="1600" b="1" dirty="0" err="1" smtClean="0">
                <a:solidFill>
                  <a:srgbClr val="000000"/>
                </a:solidFill>
                <a:latin typeface="Tahoma" panose="020B0604030504040204" pitchFamily="34" charset="0"/>
              </a:rPr>
              <a:t>Аим</a:t>
            </a:r>
            <a:endParaRPr lang="ru-RU" sz="1600" b="1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738942" y="2428868"/>
            <a:ext cx="13822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МКОУ СОШ с. </a:t>
            </a:r>
            <a:r>
              <a:rPr lang="ru-RU" sz="1600" b="1" dirty="0" err="1" smtClean="0">
                <a:solidFill>
                  <a:srgbClr val="000000"/>
                </a:solidFill>
                <a:latin typeface="Tahoma" panose="020B0604030504040204" pitchFamily="34" charset="0"/>
              </a:rPr>
              <a:t>Нелькан</a:t>
            </a:r>
            <a:endParaRPr lang="ru-RU" sz="1600" b="1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24430" y="3429000"/>
            <a:ext cx="18490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МКОУ ООШ с. </a:t>
            </a:r>
            <a:r>
              <a:rPr lang="ru-RU" sz="1600" b="1" dirty="0" err="1" smtClean="0">
                <a:solidFill>
                  <a:srgbClr val="000000"/>
                </a:solidFill>
                <a:latin typeface="Tahoma" panose="020B0604030504040204" pitchFamily="34" charset="0"/>
              </a:rPr>
              <a:t>Джигда</a:t>
            </a:r>
            <a:endParaRPr lang="ru-RU" sz="1600" b="1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0" name="Круг: прозрачная заливка 61">
            <a:extLst>
              <a:ext uri="{FF2B5EF4-FFF2-40B4-BE49-F238E27FC236}">
                <a16:creationId xmlns:a16="http://schemas.microsoft.com/office/drawing/2014/main" xmlns="" id="{5C6578A3-5C45-4340-A6BA-060E1320ADF8}"/>
              </a:ext>
            </a:extLst>
          </p:cNvPr>
          <p:cNvSpPr/>
          <p:nvPr/>
        </p:nvSpPr>
        <p:spPr>
          <a:xfrm>
            <a:off x="6738942" y="2214554"/>
            <a:ext cx="1404594" cy="928694"/>
          </a:xfrm>
          <a:prstGeom prst="donut">
            <a:avLst>
              <a:gd name="adj" fmla="val 8904"/>
            </a:avLst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Круг: прозрачная заливка 61">
            <a:extLst>
              <a:ext uri="{FF2B5EF4-FFF2-40B4-BE49-F238E27FC236}">
                <a16:creationId xmlns:a16="http://schemas.microsoft.com/office/drawing/2014/main" xmlns="" id="{5C6578A3-5C45-4340-A6BA-060E1320ADF8}"/>
              </a:ext>
            </a:extLst>
          </p:cNvPr>
          <p:cNvSpPr/>
          <p:nvPr/>
        </p:nvSpPr>
        <p:spPr>
          <a:xfrm>
            <a:off x="5167306" y="3214686"/>
            <a:ext cx="1404594" cy="857256"/>
          </a:xfrm>
          <a:prstGeom prst="donut">
            <a:avLst>
              <a:gd name="adj" fmla="val 8904"/>
            </a:avLst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Круг: прозрачная заливка 61">
            <a:extLst>
              <a:ext uri="{FF2B5EF4-FFF2-40B4-BE49-F238E27FC236}">
                <a16:creationId xmlns:a16="http://schemas.microsoft.com/office/drawing/2014/main" xmlns="" id="{5C6578A3-5C45-4340-A6BA-060E1320ADF8}"/>
              </a:ext>
            </a:extLst>
          </p:cNvPr>
          <p:cNvSpPr/>
          <p:nvPr/>
        </p:nvSpPr>
        <p:spPr>
          <a:xfrm>
            <a:off x="2809852" y="0"/>
            <a:ext cx="1404594" cy="1404594"/>
          </a:xfrm>
          <a:prstGeom prst="donut">
            <a:avLst>
              <a:gd name="adj" fmla="val 8904"/>
            </a:avLst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Круг: прозрачная заливка 61">
            <a:extLst>
              <a:ext uri="{FF2B5EF4-FFF2-40B4-BE49-F238E27FC236}">
                <a16:creationId xmlns:a16="http://schemas.microsoft.com/office/drawing/2014/main" xmlns="" id="{5C6578A3-5C45-4340-A6BA-060E1320ADF8}"/>
              </a:ext>
            </a:extLst>
          </p:cNvPr>
          <p:cNvSpPr/>
          <p:nvPr/>
        </p:nvSpPr>
        <p:spPr>
          <a:xfrm>
            <a:off x="7524760" y="5286388"/>
            <a:ext cx="1404594" cy="1357322"/>
          </a:xfrm>
          <a:prstGeom prst="donut">
            <a:avLst>
              <a:gd name="adj" fmla="val 8904"/>
            </a:avLst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Заголовок 37"/>
          <p:cNvSpPr>
            <a:spLocks noGrp="1"/>
          </p:cNvSpPr>
          <p:nvPr>
            <p:ph type="title"/>
          </p:nvPr>
        </p:nvSpPr>
        <p:spPr>
          <a:xfrm>
            <a:off x="4310050" y="253218"/>
            <a:ext cx="727235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Аяно-Майский</a:t>
            </a:r>
            <a:r>
              <a:rPr lang="ru-RU" dirty="0" smtClean="0"/>
              <a:t> муниципальный район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67190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81422" y="0"/>
            <a:ext cx="8001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</a:rPr>
              <a:t>Аяно-Майский</a:t>
            </a:r>
            <a:r>
              <a:rPr lang="ru-RU" sz="2000" b="1" dirty="0" smtClean="0">
                <a:solidFill>
                  <a:srgbClr val="002060"/>
                </a:solidFill>
              </a:rPr>
              <a:t>  муниципальный район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95313" y="571500"/>
          <a:ext cx="10972800" cy="5588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779"/>
                <a:gridCol w="3603341"/>
                <a:gridCol w="1468757"/>
                <a:gridCol w="2920363"/>
                <a:gridCol w="2194560"/>
              </a:tblGrid>
              <a:tr h="370840">
                <a:tc gridSpan="5"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учителей по 9 предметам приоритетного внимания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+mn-lt"/>
                          <a:ea typeface="Calibri"/>
                        </a:rPr>
                        <a:t>№ </a:t>
                      </a:r>
                      <a:r>
                        <a:rPr lang="ru-RU" sz="1800" b="1" dirty="0" err="1" smtClean="0">
                          <a:latin typeface="+mn-lt"/>
                          <a:ea typeface="Calibri"/>
                        </a:rPr>
                        <a:t>п</a:t>
                      </a:r>
                      <a:r>
                        <a:rPr lang="ru-RU" sz="1800" b="1" dirty="0" smtClean="0">
                          <a:latin typeface="+mn-lt"/>
                          <a:ea typeface="Calibri"/>
                        </a:rPr>
                        <a:t>/</a:t>
                      </a:r>
                      <a:r>
                        <a:rPr lang="ru-RU" sz="1800" b="1" dirty="0" err="1" smtClean="0">
                          <a:latin typeface="+mn-lt"/>
                          <a:ea typeface="Calibri"/>
                        </a:rPr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+mn-lt"/>
                          <a:ea typeface="Calibri"/>
                        </a:rPr>
                        <a:t>Наименование предмета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+mn-lt"/>
                          <a:ea typeface="Calibri"/>
                        </a:rPr>
                        <a:t>Количество учителей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+mn-lt"/>
                          <a:ea typeface="Calibri"/>
                        </a:rPr>
                        <a:t>ФИО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Адуева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Д.А., Агеева К.С.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Адуева Д.А.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Анохина М.Н.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Химия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Анохина М.Н.,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Мажиева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В.Ж.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Биология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Мажиева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В.Ж.,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Поротова А.В.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Русский язык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Чегаева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Т.И.,,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Крюкова Т.В.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Информатика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Галангуев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Д.В.,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Анохина М.Н.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История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Купина А.А.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Бугулдаева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А.Л.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Обществознание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Купина А.А.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Кузнецова Г.В.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География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Поротова А.В.,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Бальжирова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О.Д.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ИТОГО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0329263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81422" y="0"/>
            <a:ext cx="8001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</a:rPr>
              <a:t>Аяно-Майский</a:t>
            </a:r>
            <a:r>
              <a:rPr lang="ru-RU" sz="2000" b="1" dirty="0" smtClean="0">
                <a:solidFill>
                  <a:srgbClr val="002060"/>
                </a:solidFill>
              </a:rPr>
              <a:t>  муниципальный район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95273" y="571500"/>
          <a:ext cx="10972840" cy="3261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8"/>
                <a:gridCol w="2194568"/>
                <a:gridCol w="2194568"/>
                <a:gridCol w="2194568"/>
                <a:gridCol w="2194568"/>
              </a:tblGrid>
              <a:tr h="375047">
                <a:tc gridSpan="5"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Свод об учителях, преподающих предметы приоритетного внимания на углублённом уровне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50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 предмета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Наименование ОО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Количество учителей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Квалификационная категория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ФИО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5047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МКОУ СОШ с. 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Аян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1К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Адуева Д.А.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50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МКОУ СОШ с. 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Нелькан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ВК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Агеева К.С.*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50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Информатика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МКОУ СОШ с. Аян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СЗД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Галангуев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Д.В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50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Биология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МКОУ СОШ с. Нелькан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1К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Поротова А.В.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50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0329263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81422" y="0"/>
            <a:ext cx="8001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</a:rPr>
              <a:t>Аяно-Майский</a:t>
            </a:r>
            <a:r>
              <a:rPr lang="ru-RU" sz="2000" b="1" dirty="0" smtClean="0">
                <a:solidFill>
                  <a:srgbClr val="002060"/>
                </a:solidFill>
              </a:rPr>
              <a:t>  муниципальный район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09522" y="1428736"/>
          <a:ext cx="6072229" cy="1928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1606660"/>
                <a:gridCol w="955657"/>
                <a:gridCol w="950533"/>
                <a:gridCol w="960780"/>
                <a:gridCol w="955657"/>
              </a:tblGrid>
              <a:tr h="642942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 образовательной организации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Всего участников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Не превысили минимальный порог 42 баллов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29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баллов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29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МКОУ СОШ с. Аян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283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33,33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Содержимое 7"/>
          <p:cNvGraphicFramePr>
            <a:graphicFrameLocks/>
          </p:cNvGraphicFramePr>
          <p:nvPr/>
        </p:nvGraphicFramePr>
        <p:xfrm>
          <a:off x="309522" y="4000504"/>
          <a:ext cx="6000792" cy="1565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/>
                <a:gridCol w="1000132"/>
                <a:gridCol w="1000132"/>
                <a:gridCol w="994771"/>
                <a:gridCol w="1005493"/>
                <a:gridCol w="1000132"/>
              </a:tblGrid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 образовательной организации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Всего участников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Не превысили минимальный порог 36 баллов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баллов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МКОУ СОШ с. 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Аян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738942" y="928670"/>
          <a:ext cx="5286412" cy="5799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802"/>
                <a:gridCol w="947485"/>
                <a:gridCol w="691144"/>
                <a:gridCol w="691144"/>
                <a:gridCol w="691144"/>
                <a:gridCol w="1830693"/>
              </a:tblGrid>
              <a:tr h="3471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0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0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Наименование вебинара по предметам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Наименование ОО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Кол-во учителей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участников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в т.ч. преподающих в 11 </a:t>
                      </a:r>
                      <a:r>
                        <a:rPr lang="ru-RU" sz="1000" b="1" dirty="0" err="1"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3334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По русскому языку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МКОУ СОШ с. Аян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33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МКОУ СОШ с. Нелькан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3334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По математике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Базовая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профильная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МКОУ СОШ с. Аян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33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МКОУ СОШ с. Нелькан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055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По физике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МКОУ СОШ с. Аян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МКОУ СОШ с. Нелькан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215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По химии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МКОУ СОШ с. Аян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МКОУ СОШ с. Нелькан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937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Calibri"/>
                          <a:cs typeface="Times New Roman"/>
                        </a:rPr>
                        <a:t>По биологии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МКОУ СОШ с. Аян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367">
                <a:tc vMerge="1">
                  <a:txBody>
                    <a:bodyPr/>
                    <a:lstStyle/>
                    <a:p>
                      <a:endParaRPr lang="ru-RU" sz="105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МКОУ СОШ с. </a:t>
                      </a:r>
                      <a:r>
                        <a:rPr lang="ru-RU" sz="1000" b="1" dirty="0" err="1">
                          <a:latin typeface="Times New Roman"/>
                          <a:ea typeface="Calibri"/>
                          <a:cs typeface="Times New Roman"/>
                        </a:rPr>
                        <a:t>Нелькан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4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453190" y="500042"/>
            <a:ext cx="573881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Свод о количестве учителей, принявших участие в каждом из еженедельных 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вебинаров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(ИСРО) по 5-и предметам, в том числе преподающих в 11 классах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3836" y="1071546"/>
            <a:ext cx="2204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Обществознание</a:t>
            </a:r>
            <a:endParaRPr lang="ru-RU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5274" y="5715016"/>
            <a:ext cx="5715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Мажиева</a:t>
            </a:r>
            <a:r>
              <a:rPr lang="ru-RU" sz="1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Виктория </a:t>
            </a:r>
            <a:r>
              <a:rPr lang="ru-RU" sz="14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Жалсановна</a:t>
            </a:r>
            <a:endParaRPr lang="ru-RU" sz="14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80960" y="500042"/>
            <a:ext cx="57150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Свод учителей, чьи обучающиеся показали низкие образовательные результаты ЕГЭ в 2023 году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0960" y="3357562"/>
            <a:ext cx="59293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Горноженко</a:t>
            </a:r>
            <a:r>
              <a:rPr lang="ru-RU" sz="1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Ирина Юрьевна (уволилась , выехала за пределы района)</a:t>
            </a:r>
            <a:endParaRPr lang="ru-RU" sz="12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6712" y="3714752"/>
            <a:ext cx="1673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Биология</a:t>
            </a:r>
            <a:endParaRPr lang="ru-RU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29263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14935</TotalTime>
  <Words>872</Words>
  <Application>Microsoft Office PowerPoint</Application>
  <PresentationFormat>Произвольный</PresentationFormat>
  <Paragraphs>288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Слайд 2</vt:lpstr>
      <vt:lpstr>Слайд 3</vt:lpstr>
      <vt:lpstr>Слайд 4</vt:lpstr>
      <vt:lpstr>Слайд 5</vt:lpstr>
      <vt:lpstr>Аяно-Майский муниципальный район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Администратор безопасности</cp:lastModifiedBy>
  <cp:revision>172</cp:revision>
  <dcterms:created xsi:type="dcterms:W3CDTF">2020-08-08T15:33:15Z</dcterms:created>
  <dcterms:modified xsi:type="dcterms:W3CDTF">2023-11-27T02:17:49Z</dcterms:modified>
</cp:coreProperties>
</file>